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35" r:id="rId6"/>
    <p:sldId id="258" r:id="rId7"/>
    <p:sldId id="379" r:id="rId8"/>
    <p:sldId id="326" r:id="rId9"/>
    <p:sldId id="381" r:id="rId10"/>
    <p:sldId id="382" r:id="rId11"/>
    <p:sldId id="389" r:id="rId12"/>
    <p:sldId id="390" r:id="rId13"/>
    <p:sldId id="391" r:id="rId14"/>
    <p:sldId id="380" r:id="rId15"/>
    <p:sldId id="383" r:id="rId16"/>
    <p:sldId id="392" r:id="rId17"/>
    <p:sldId id="393" r:id="rId18"/>
    <p:sldId id="394" r:id="rId19"/>
    <p:sldId id="395" r:id="rId20"/>
    <p:sldId id="396" r:id="rId21"/>
    <p:sldId id="388" r:id="rId22"/>
    <p:sldId id="302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0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572B30-8B76-4CE9-98BB-132917599F3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54C185-559F-4C31-8884-E91D9D7D8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0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F6951-ECCC-428F-8276-C14AE5238D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9454-7241-4230-B67B-F902D897C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9454-7241-4230-B67B-F902D897C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Image" r:id="rId3" imgW="10209524" imgH="1815873" progId="">
                  <p:embed/>
                </p:oleObj>
              </mc:Choice>
              <mc:Fallback>
                <p:oleObj name="Image" r:id="rId3" imgW="10209524" imgH="1815873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393950"/>
                        <a:ext cx="9077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0E317C-0E93-4AD7-B574-66C041BEC44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C4385-2B53-44FC-9333-EEA6E2EEB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E99A-5A1F-4F76-9114-27BC414F3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B8322C2-AFD3-48D2-8E18-6DCF3C40F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174D-3561-4246-9A90-E312B2B32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514B-6E6F-4696-8440-284751D58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45E28-7C5E-43E6-AE7C-73EE71D7E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0092A-9B03-462B-9324-6232638D6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81F7-10D9-4B89-B7AA-E21D459BE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04E1-621E-4777-B7F9-36986C783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0D93A-6A4F-4B30-A0A2-BD7204A30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FE2D-CC13-4133-AE06-0D10A4238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084DD3-B5F4-4483-BBFB-113CAF9C82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3" descr="C:\Documents and Settings\Admin\Desktop\bismillah 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41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Literature Review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 smtClean="0">
                <a:latin typeface="Calibri" pitchFamily="34" charset="0"/>
              </a:rPr>
              <a:t>Literature review </a:t>
            </a:r>
            <a:r>
              <a:rPr lang="en-US" sz="2800" i="1" dirty="0">
                <a:latin typeface="Calibri" pitchFamily="34" charset="0"/>
              </a:rPr>
              <a:t>provide a summary of previous related research on the research problem and their strength and weakness and a justification of your research - What is known/what have been done by others? And, why your research is still necessary?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258212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Research </a:t>
            </a:r>
            <a:r>
              <a:rPr lang="en-US" dirty="0" smtClean="0">
                <a:latin typeface="Calibri" pitchFamily="34" charset="0"/>
              </a:rPr>
              <a:t>Methodology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Research methodology defines the research methods and logic steps -What to do and how to solve the problem and achieve proposed objectives? Which research methods (e.g. survey, modeling, case study …) will be used? Attach a project schedule table, if necessary.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345441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Research </a:t>
            </a:r>
            <a:r>
              <a:rPr lang="en-US" dirty="0" smtClean="0">
                <a:latin typeface="Calibri" pitchFamily="34" charset="0"/>
              </a:rPr>
              <a:t>Design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>
                <a:latin typeface="Calibri" pitchFamily="34" charset="0"/>
              </a:rPr>
              <a:t>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81083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Population and Sampling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15546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Collection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274112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Analysis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421502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Work Plan – Timeline Chart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72600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942782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77204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78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2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97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8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4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96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97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References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  <a:p>
            <a:pPr lvl="0" algn="just"/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All factual material that is not original with you must be accompanied by a reference to its source. Please use </a:t>
            </a:r>
            <a:r>
              <a:rPr lang="en-US" sz="2800" i="1" dirty="0" smtClean="0">
                <a:latin typeface="Calibri" pitchFamily="34" charset="0"/>
              </a:rPr>
              <a:t>APA </a:t>
            </a:r>
            <a:r>
              <a:rPr lang="en-US" sz="2800" i="1" dirty="0">
                <a:latin typeface="Calibri" pitchFamily="34" charset="0"/>
              </a:rPr>
              <a:t>guideline on reference and citation </a:t>
            </a:r>
            <a:r>
              <a:rPr lang="en-US" sz="2800" i="1" dirty="0" smtClean="0">
                <a:latin typeface="Calibri" pitchFamily="34" charset="0"/>
              </a:rPr>
              <a:t>style.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234391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2362200"/>
          </a:xfrm>
        </p:spPr>
        <p:txBody>
          <a:bodyPr/>
          <a:lstStyle/>
          <a:p>
            <a:r>
              <a:rPr lang="en-US" sz="7200" dirty="0">
                <a:latin typeface="Algerian" pitchFamily="82" charset="0"/>
              </a:rPr>
              <a:t>Q &amp; A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7179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343400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19800" y="59436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ALHAMD Islamic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E317C-0E93-4AD7-B574-66C041BEC4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73264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Scholar Name:</a:t>
            </a:r>
            <a:endParaRPr lang="en-US" sz="2000" b="1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Scholar Name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Supervisor </a:t>
            </a:r>
          </a:p>
          <a:p>
            <a:r>
              <a:rPr lang="en-US" sz="2000" dirty="0" smtClean="0">
                <a:latin typeface="Calibri" pitchFamily="34" charset="0"/>
              </a:rPr>
              <a:t>Supervisor Name</a:t>
            </a:r>
            <a:endParaRPr lang="en-US" sz="20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Title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495799"/>
            <a:ext cx="2895600" cy="1749425"/>
          </a:xfrm>
        </p:spPr>
        <p:txBody>
          <a:bodyPr/>
          <a:lstStyle/>
          <a:p>
            <a:pPr algn="l"/>
            <a:r>
              <a:rPr lang="en-US" sz="2000" b="1" dirty="0" smtClean="0">
                <a:latin typeface="Calibri" pitchFamily="34" charset="0"/>
              </a:rPr>
              <a:t>Scholar Name:</a:t>
            </a:r>
            <a:endParaRPr lang="en-US" sz="2000" b="1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Name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b="1" dirty="0">
                <a:latin typeface="Calibri" pitchFamily="34" charset="0"/>
              </a:rPr>
              <a:t>Scholar </a:t>
            </a:r>
            <a:r>
              <a:rPr lang="en-US" sz="2000" b="1" dirty="0" smtClean="0">
                <a:latin typeface="Calibri" pitchFamily="34" charset="0"/>
              </a:rPr>
              <a:t>Registration No: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Registration Number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7179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485030"/>
            <a:ext cx="1676400" cy="1676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ltGray">
          <a:xfrm>
            <a:off x="152400" y="1828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Program: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MS/MPhil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Session: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Spring 2022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E317C-0E93-4AD7-B574-66C041BEC4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410200" y="4495799"/>
            <a:ext cx="3581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b="1" kern="0" dirty="0" smtClean="0">
                <a:latin typeface="Calibri" pitchFamily="34" charset="0"/>
              </a:rPr>
              <a:t>Supervisor:</a:t>
            </a:r>
            <a:endParaRPr lang="en-US" sz="2000" b="1" kern="0" dirty="0">
              <a:latin typeface="Calibri" pitchFamily="34" charset="0"/>
            </a:endParaRPr>
          </a:p>
          <a:p>
            <a:pPr algn="l"/>
            <a:r>
              <a:rPr lang="en-US" sz="2000" kern="0" dirty="0" smtClean="0">
                <a:latin typeface="Calibri" pitchFamily="34" charset="0"/>
              </a:rPr>
              <a:t>Dr. _______</a:t>
            </a:r>
            <a:endParaRPr lang="en-US" sz="2000" kern="0" dirty="0">
              <a:latin typeface="Calibri" pitchFamily="34" charset="0"/>
            </a:endParaRPr>
          </a:p>
          <a:p>
            <a:pPr algn="l"/>
            <a:endParaRPr lang="en-US" sz="2000" kern="0" dirty="0">
              <a:latin typeface="Calibri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ltGray">
          <a:xfrm>
            <a:off x="76200" y="152400"/>
            <a:ext cx="8915400" cy="6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Proposal Defense</a:t>
            </a:r>
            <a:endParaRPr kumimoji="0" lang="en-US" sz="28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ltGray">
          <a:xfrm>
            <a:off x="76200" y="6084579"/>
            <a:ext cx="8915400" cy="6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Department of 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________________</a:t>
            </a: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Alhamd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Islamic University, 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Pakistan.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Table of Contents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29239"/>
              </p:ext>
            </p:extLst>
          </p:nvPr>
        </p:nvGraphicFramePr>
        <p:xfrm>
          <a:off x="457200" y="1396994"/>
          <a:ext cx="8382001" cy="492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92">
                <a:tc>
                  <a:txBody>
                    <a:bodyPr/>
                    <a:lstStyle/>
                    <a:p>
                      <a:r>
                        <a:rPr lang="en-US" dirty="0"/>
                        <a:t>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 Statements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Objectives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Questions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Significance of the Study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Limitation of the Study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Literature Review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Methodology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Population and Sampling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2250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Plan – Timeline Chart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520198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70543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 &amp;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6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3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Introduction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  <a:p>
            <a:pPr lvl="0" algn="just"/>
            <a:endParaRPr lang="en-US" sz="3200" dirty="0">
              <a:latin typeface="Calibri" pitchFamily="34" charset="0"/>
            </a:endParaRPr>
          </a:p>
          <a:p>
            <a:pPr lvl="0" algn="just"/>
            <a:endParaRPr lang="en-US" sz="3200" dirty="0" smtClean="0">
              <a:latin typeface="Calibri" pitchFamily="34" charset="0"/>
            </a:endParaRPr>
          </a:p>
          <a:p>
            <a:pPr lvl="0" algn="just"/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Background or introduction section provides a description of the basic facts and importance of the research area - What is your research area, the motivation of research, and how </a:t>
            </a:r>
            <a:r>
              <a:rPr lang="en-US" sz="2800" i="1" dirty="0" smtClean="0">
                <a:latin typeface="Calibri" pitchFamily="34" charset="0"/>
              </a:rPr>
              <a:t>important?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256797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Problem </a:t>
            </a:r>
            <a:r>
              <a:rPr lang="en-US" dirty="0" smtClean="0">
                <a:latin typeface="Calibri" pitchFamily="34" charset="0"/>
              </a:rPr>
              <a:t>Statements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Problem statement provides a clear and concise description of the issues that need to be addressed - What is the specific problem in that research area that you will </a:t>
            </a:r>
            <a:r>
              <a:rPr lang="en-US" sz="2800" i="1" dirty="0" smtClean="0">
                <a:latin typeface="Calibri" pitchFamily="34" charset="0"/>
              </a:rPr>
              <a:t>address.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368963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Research </a:t>
            </a:r>
            <a:r>
              <a:rPr lang="en-US" dirty="0" smtClean="0">
                <a:latin typeface="Calibri" pitchFamily="34" charset="0"/>
              </a:rPr>
              <a:t>Objectives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Objectives provide a list of goals that will be achieved through the proposed research – What are the benefits/impact (e.g. better understanding, improved productivity …) that will be generated if the research problem is answered?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346611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Research Questions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itchFamily="34" charset="0"/>
            </a:endParaRPr>
          </a:p>
          <a:p>
            <a:pPr lvl="0" algn="just"/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125039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Significance of the Study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itchFamily="34" charset="0"/>
            </a:endParaRPr>
          </a:p>
          <a:p>
            <a:pPr lvl="0" algn="just"/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42025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Limitation of the Study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itchFamily="34" charset="0"/>
            </a:endParaRPr>
          </a:p>
          <a:p>
            <a:pPr lvl="0" algn="just"/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1492564445"/>
      </p:ext>
    </p:extLst>
  </p:cSld>
  <p:clrMapOvr>
    <a:masterClrMapping/>
  </p:clrMapOvr>
</p:sld>
</file>

<file path=ppt/theme/theme1.xml><?xml version="1.0" encoding="utf-8"?>
<a:theme xmlns:a="http://schemas.openxmlformats.org/drawingml/2006/main" name="TS001136796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 xsi:nil="true"/>
    <Markets xmlns="145c5697-5eb5-440b-b2f1-a8273fb59250" xsi:nil="true"/>
    <AppVer xmlns="145c5697-5eb5-440b-b2f1-a8273fb59250" xsi:nil="true"/>
    <AuthoringAssetId xmlns="145c5697-5eb5-440b-b2f1-a8273fb59250" xsi:nil="true"/>
    <AssetId xmlns="145c5697-5eb5-440b-b2f1-a8273fb5925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E0BE0A-039D-401C-84CC-950ADC1AEA7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DE7C7F6-3165-470B-A6CE-4DB751F516E1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145c5697-5eb5-440b-b2f1-a8273fb59250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7F41DE-AA34-4959-937B-D53EF5708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F5BCA28-9599-4DB2-8E24-422C0F2068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TS001136796</Template>
  <TotalTime>2791</TotalTime>
  <Words>475</Words>
  <Application>Microsoft Office PowerPoint</Application>
  <PresentationFormat>On-screen Show (4:3)</PresentationFormat>
  <Paragraphs>146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Arial Black</vt:lpstr>
      <vt:lpstr>Calibri</vt:lpstr>
      <vt:lpstr>Cambria</vt:lpstr>
      <vt:lpstr>Wingdings</vt:lpstr>
      <vt:lpstr>TS001136796</vt:lpstr>
      <vt:lpstr>Image</vt:lpstr>
      <vt:lpstr>PowerPoint Presentation</vt:lpstr>
      <vt:lpstr>Research Title</vt:lpstr>
      <vt:lpstr>Table of Contents</vt:lpstr>
      <vt:lpstr>Introduction</vt:lpstr>
      <vt:lpstr>Problem Statements</vt:lpstr>
      <vt:lpstr>Research Objectives</vt:lpstr>
      <vt:lpstr>Research Questions</vt:lpstr>
      <vt:lpstr>Significance of the Study</vt:lpstr>
      <vt:lpstr>Limitation of the Study</vt:lpstr>
      <vt:lpstr>Literature Review</vt:lpstr>
      <vt:lpstr>Research Methodology</vt:lpstr>
      <vt:lpstr>Research Design</vt:lpstr>
      <vt:lpstr>Population and Sampling</vt:lpstr>
      <vt:lpstr>Data Collection</vt:lpstr>
      <vt:lpstr>Data Analysis</vt:lpstr>
      <vt:lpstr>Work Plan – Timeline Chart</vt:lpstr>
      <vt:lpstr>References</vt:lpstr>
      <vt:lpstr>Q &amp; A</vt:lpstr>
    </vt:vector>
  </TitlesOfParts>
  <Manager/>
  <Company>Version 5.1 build 2600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Defense</dc:title>
  <dc:subject/>
  <dc:creator>Syed Zaffar Iqbal</dc:creator>
  <cp:keywords/>
  <dc:description/>
  <cp:lastModifiedBy>User</cp:lastModifiedBy>
  <cp:revision>646</cp:revision>
  <dcterms:created xsi:type="dcterms:W3CDTF">2015-08-25T05:47:31Z</dcterms:created>
  <dcterms:modified xsi:type="dcterms:W3CDTF">2023-02-21T07:38:41Z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TS001136796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(Sliver droplets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(Sliver droplets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66;#PowerPoint - Design Templt 2003;#64;#PowerPoint 2003;#67;#PowerPoint - Design Templt 12;#182;#Office XP;#65;#Microsoft Office PowerPoint 2007;#79;#Template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259161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TP001136796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